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media/image5.png" ContentType="image/png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Столбец 1</c:v>
                </c:pt>
              </c:strCache>
            </c:strRef>
          </c:tx>
          <c:spPr>
            <a:solidFill>
              <a:srgbClr val="004586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numFmt formatCode="General" sourceLinked="1"/>
            <c:dLbl>
              <c:idx val="0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1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2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не готовы</c:v>
                </c:pt>
                <c:pt idx="1">
                  <c:v>готовы только в крайнем случае</c:v>
                </c:pt>
                <c:pt idx="2">
                  <c:v>готовы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0.53</c:v>
                </c:pt>
                <c:pt idx="1">
                  <c:v>0.3</c:v>
                </c:pt>
                <c:pt idx="2">
                  <c:v>0.17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Столбец 2</c:v>
                </c:pt>
              </c:strCache>
            </c:strRef>
          </c:tx>
          <c:spPr>
            <a:solidFill>
              <a:srgbClr val="ff420e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не готовы</c:v>
                </c:pt>
                <c:pt idx="1">
                  <c:v>готовы только в крайнем случае</c:v>
                </c:pt>
                <c:pt idx="2">
                  <c:v>готовы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3"/>
                <c:pt idx="0">
                  <c:v>0.53</c:v>
                </c:pt>
                <c:pt idx="1">
                  <c:v>0.3</c:v>
                </c:pt>
                <c:pt idx="2">
                  <c:v>0.17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Столбец 3</c:v>
                </c:pt>
              </c:strCache>
            </c:strRef>
          </c:tx>
          <c:spPr>
            <a:solidFill>
              <a:srgbClr val="ffd320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не готовы</c:v>
                </c:pt>
                <c:pt idx="1">
                  <c:v>готовы только в крайнем случае</c:v>
                </c:pt>
                <c:pt idx="2">
                  <c:v>готовы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3"/>
                <c:pt idx="0">
                  <c:v>0.53</c:v>
                </c:pt>
                <c:pt idx="1">
                  <c:v>0.3</c:v>
                </c:pt>
                <c:pt idx="2">
                  <c:v>0.17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r"/>
      <c:overlay val="0"/>
      <c:spPr>
        <a:noFill/>
        <a:ln w="0">
          <a:noFill/>
        </a:ln>
      </c:spPr>
      <c:txPr>
        <a:bodyPr/>
        <a:lstStyle/>
        <a:p>
          <a:pPr>
            <a:defRPr b="0" sz="1000" spc="-1" strike="noStrike">
              <a:solidFill>
                <a:srgbClr val="000000"/>
              </a:solidFill>
              <a:latin typeface="Arial"/>
            </a:defRPr>
          </a:pPr>
        </a:p>
      </c:txPr>
    </c:legend>
    <c:plotVisOnly val="1"/>
  </c:chart>
  <c:spPr>
    <a:noFill/>
    <a:ln w="0">
      <a:noFill/>
    </a:ln>
  </c:spPr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Столбец 1</c:v>
                </c:pt>
              </c:strCache>
            </c:strRef>
          </c:tx>
          <c:spPr>
            <a:solidFill>
              <a:srgbClr val="004586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numFmt formatCode="General" sourceLinked="1"/>
            <c:dLbl>
              <c:idx val="0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1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2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3-7 часов</c:v>
                </c:pt>
                <c:pt idx="1">
                  <c:v>Более 7</c:v>
                </c:pt>
                <c:pt idx="2">
                  <c:v>Менее 3 часов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3"/>
                <c:pt idx="0">
                  <c:v>0.37</c:v>
                </c:pt>
                <c:pt idx="1">
                  <c:v>0.14</c:v>
                </c:pt>
                <c:pt idx="2">
                  <c:v>0.49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Столбец 2</c:v>
                </c:pt>
              </c:strCache>
            </c:strRef>
          </c:tx>
          <c:spPr>
            <a:solidFill>
              <a:srgbClr val="ff420e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3-7 часов</c:v>
                </c:pt>
                <c:pt idx="1">
                  <c:v>Более 7</c:v>
                </c:pt>
                <c:pt idx="2">
                  <c:v>Менее 3 часов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3"/>
                <c:pt idx="0">
                  <c:v>0.37</c:v>
                </c:pt>
                <c:pt idx="1">
                  <c:v>0.14</c:v>
                </c:pt>
                <c:pt idx="2">
                  <c:v>0.49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Столбец 3</c:v>
                </c:pt>
              </c:strCache>
            </c:strRef>
          </c:tx>
          <c:spPr>
            <a:solidFill>
              <a:srgbClr val="ffd320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3"/>
                <c:pt idx="0">
                  <c:v>3-7 часов</c:v>
                </c:pt>
                <c:pt idx="1">
                  <c:v>Более 7</c:v>
                </c:pt>
                <c:pt idx="2">
                  <c:v>Менее 3 часов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3"/>
                <c:pt idx="0">
                  <c:v>0.37</c:v>
                </c:pt>
                <c:pt idx="1">
                  <c:v>0.14</c:v>
                </c:pt>
                <c:pt idx="2">
                  <c:v>0.49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r"/>
      <c:overlay val="0"/>
      <c:spPr>
        <a:noFill/>
        <a:ln w="0">
          <a:noFill/>
        </a:ln>
      </c:spPr>
      <c:txPr>
        <a:bodyPr/>
        <a:lstStyle/>
        <a:p>
          <a:pPr>
            <a:defRPr b="0" sz="1000" spc="-1" strike="noStrike">
              <a:solidFill>
                <a:srgbClr val="000000"/>
              </a:solidFill>
              <a:latin typeface="Arial"/>
            </a:defRPr>
          </a:pPr>
        </a:p>
      </c:txPr>
    </c:legend>
    <c:plotVisOnly val="1"/>
  </c:chart>
  <c:spPr>
    <a:noFill/>
    <a:ln w="0">
      <a:noFill/>
    </a:ln>
  </c:spPr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Столбец 1</c:v>
                </c:pt>
              </c:strCache>
            </c:strRef>
          </c:tx>
          <c:spPr>
            <a:solidFill>
              <a:srgbClr val="004586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Pt>
            <c:idx val="3"/>
            <c:spPr>
              <a:solidFill>
                <a:srgbClr val="579d1c"/>
              </a:solidFill>
              <a:ln w="0">
                <a:noFill/>
              </a:ln>
            </c:spPr>
          </c:dPt>
          <c:dPt>
            <c:idx val="4"/>
            <c:spPr>
              <a:solidFill>
                <a:srgbClr val="7e0021"/>
              </a:solidFill>
              <a:ln w="0">
                <a:noFill/>
              </a:ln>
            </c:spPr>
          </c:dPt>
          <c:dLbls>
            <c:numFmt formatCode="General" sourceLinked="1"/>
            <c:dLbl>
              <c:idx val="0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1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2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3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4"/>
              <c:numFmt formatCode="General" sourceLinked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5"/>
                <c:pt idx="0">
                  <c:v>несоблюдение водителями ПДД</c:v>
                </c:pt>
                <c:pt idx="1">
                  <c:v>неправильное проектирование дороги/дорожных развязок</c:v>
                </c:pt>
                <c:pt idx="2">
                  <c:v>медленное развитие дорожной инфраструктуры</c:v>
                </c:pt>
                <c:pt idx="3">
                  <c:v>слишком большое количество автомобилей в городе</c:v>
                </c:pt>
                <c:pt idx="4">
                  <c:v>неправильно отрегулированные по времени светофоры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"/>
                <c:pt idx="0">
                  <c:v>0.27</c:v>
                </c:pt>
                <c:pt idx="1">
                  <c:v>0.25</c:v>
                </c:pt>
                <c:pt idx="2">
                  <c:v>0.19</c:v>
                </c:pt>
                <c:pt idx="3">
                  <c:v>0.14</c:v>
                </c:pt>
                <c:pt idx="4">
                  <c:v>0.11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Столбец 2</c:v>
                </c:pt>
              </c:strCache>
            </c:strRef>
          </c:tx>
          <c:spPr>
            <a:solidFill>
              <a:srgbClr val="ff420e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Pt>
            <c:idx val="3"/>
            <c:spPr>
              <a:solidFill>
                <a:srgbClr val="579d1c"/>
              </a:solidFill>
              <a:ln w="0">
                <a:noFill/>
              </a:ln>
            </c:spPr>
          </c:dPt>
          <c:dPt>
            <c:idx val="4"/>
            <c:spPr>
              <a:solidFill>
                <a:srgbClr val="7e0021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3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4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5"/>
                <c:pt idx="0">
                  <c:v>несоблюдение водителями ПДД</c:v>
                </c:pt>
                <c:pt idx="1">
                  <c:v>неправильное проектирование дороги/дорожных развязок</c:v>
                </c:pt>
                <c:pt idx="2">
                  <c:v>медленное развитие дорожной инфраструктуры</c:v>
                </c:pt>
                <c:pt idx="3">
                  <c:v>слишком большое количество автомобилей в городе</c:v>
                </c:pt>
                <c:pt idx="4">
                  <c:v>неправильно отрегулированные по времени светофоры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5"/>
                <c:pt idx="0">
                  <c:v>0.27</c:v>
                </c:pt>
                <c:pt idx="1">
                  <c:v>0.25</c:v>
                </c:pt>
                <c:pt idx="2">
                  <c:v>0.19</c:v>
                </c:pt>
                <c:pt idx="3">
                  <c:v>0.14</c:v>
                </c:pt>
                <c:pt idx="4">
                  <c:v>0.11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Столбец 3</c:v>
                </c:pt>
              </c:strCache>
            </c:strRef>
          </c:tx>
          <c:spPr>
            <a:solidFill>
              <a:srgbClr val="ffd320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Pt>
            <c:idx val="2"/>
            <c:spPr>
              <a:solidFill>
                <a:srgbClr val="ffd320"/>
              </a:solidFill>
              <a:ln w="0">
                <a:noFill/>
              </a:ln>
            </c:spPr>
          </c:dPt>
          <c:dPt>
            <c:idx val="3"/>
            <c:spPr>
              <a:solidFill>
                <a:srgbClr val="579d1c"/>
              </a:solidFill>
              <a:ln w="0">
                <a:noFill/>
              </a:ln>
            </c:spPr>
          </c:dPt>
          <c:dPt>
            <c:idx val="4"/>
            <c:spPr>
              <a:solidFill>
                <a:srgbClr val="7e0021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2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3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4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5"/>
                <c:pt idx="0">
                  <c:v>несоблюдение водителями ПДД</c:v>
                </c:pt>
                <c:pt idx="1">
                  <c:v>неправильное проектирование дороги/дорожных развязок</c:v>
                </c:pt>
                <c:pt idx="2">
                  <c:v>медленное развитие дорожной инфраструктуры</c:v>
                </c:pt>
                <c:pt idx="3">
                  <c:v>слишком большое количество автомобилей в городе</c:v>
                </c:pt>
                <c:pt idx="4">
                  <c:v>неправильно отрегулированные по времени светофоры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5"/>
                <c:pt idx="0">
                  <c:v>0.27</c:v>
                </c:pt>
                <c:pt idx="1">
                  <c:v>0.25</c:v>
                </c:pt>
                <c:pt idx="2">
                  <c:v>0.19</c:v>
                </c:pt>
                <c:pt idx="3">
                  <c:v>0.14</c:v>
                </c:pt>
                <c:pt idx="4">
                  <c:v>0.11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r"/>
      <c:overlay val="0"/>
      <c:spPr>
        <a:noFill/>
        <a:ln w="0">
          <a:noFill/>
        </a:ln>
      </c:spPr>
      <c:txPr>
        <a:bodyPr/>
        <a:lstStyle/>
        <a:p>
          <a:pPr>
            <a:defRPr b="0" sz="1000" spc="-1" strike="noStrike">
              <a:solidFill>
                <a:srgbClr val="000000"/>
              </a:solidFill>
              <a:latin typeface="Arial"/>
            </a:defRPr>
          </a:pPr>
        </a:p>
      </c:txPr>
    </c:legend>
    <c:plotVisOnly val="1"/>
  </c:chart>
  <c:spPr>
    <a:noFill/>
    <a:ln w="0">
      <a:noFill/>
    </a:ln>
  </c:spPr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autoTitleDeleted val="1"/>
    <c:plotArea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Столбец 1</c:v>
                </c:pt>
              </c:strCache>
            </c:strRef>
          </c:tx>
          <c:spPr>
            <a:solidFill>
              <a:srgbClr val="004586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1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2"/>
                <c:pt idx="0">
                  <c:v>готовы</c:v>
                </c:pt>
                <c:pt idx="1">
                  <c:v>не готовы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0.35</c:v>
                </c:pt>
                <c:pt idx="1">
                  <c:v>0.65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Столбец 2</c:v>
                </c:pt>
              </c:strCache>
            </c:strRef>
          </c:tx>
          <c:spPr>
            <a:solidFill>
              <a:srgbClr val="ff420e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2"/>
                <c:pt idx="0">
                  <c:v>готовы</c:v>
                </c:pt>
                <c:pt idx="1">
                  <c:v>не готовы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2"/>
                <c:pt idx="0">
                  <c:v>0.35</c:v>
                </c:pt>
                <c:pt idx="1">
                  <c:v>0.65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Столбец 3</c:v>
                </c:pt>
              </c:strCache>
            </c:strRef>
          </c:tx>
          <c:spPr>
            <a:solidFill>
              <a:srgbClr val="ffd320"/>
            </a:solidFill>
            <a:ln w="0">
              <a:noFill/>
            </a:ln>
          </c:spPr>
          <c:explosion val="0"/>
          <c:dPt>
            <c:idx val="0"/>
            <c:spPr>
              <a:solidFill>
                <a:srgbClr val="004586"/>
              </a:solidFill>
              <a:ln w="0">
                <a:noFill/>
              </a:ln>
            </c:spPr>
          </c:dPt>
          <c:dPt>
            <c:idx val="1"/>
            <c:spPr>
              <a:solidFill>
                <a:srgbClr val="ff420e"/>
              </a:solidFill>
              <a:ln w="0">
                <a:noFill/>
              </a:ln>
            </c:spPr>
          </c:dPt>
          <c:dLbls>
            <c:dLbl>
              <c:idx val="0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dLbl>
              <c:idx val="1"/>
              <c:txPr>
                <a:bodyPr wrap="none"/>
                <a:lstStyle/>
                <a:p>
                  <a:pPr>
                    <a:defRPr b="0" sz="1000" spc="-1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0"/>
              <c:separator> </c:separator>
            </c:dLbl>
            <c:txPr>
              <a:bodyPr wrap="none"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1"/>
          </c:dLbls>
          <c:cat>
            <c:strRef>
              <c:f>categories</c:f>
              <c:strCache>
                <c:ptCount val="2"/>
                <c:pt idx="0">
                  <c:v>готовы</c:v>
                </c:pt>
                <c:pt idx="1">
                  <c:v>не готовы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2"/>
                <c:pt idx="0">
                  <c:v>0.35</c:v>
                </c:pt>
                <c:pt idx="1">
                  <c:v>0.65</c:v>
                </c:pt>
              </c:numCache>
            </c:numRef>
          </c:val>
        </c:ser>
        <c:firstSliceAng val="0"/>
      </c:pieChart>
      <c:spPr>
        <a:noFill/>
        <a:ln w="0">
          <a:noFill/>
        </a:ln>
      </c:spPr>
    </c:plotArea>
    <c:legend>
      <c:legendPos val="r"/>
      <c:overlay val="0"/>
      <c:spPr>
        <a:noFill/>
        <a:ln w="0">
          <a:noFill/>
        </a:ln>
      </c:spPr>
      <c:txPr>
        <a:bodyPr/>
        <a:lstStyle/>
        <a:p>
          <a:pPr>
            <a:defRPr b="0" sz="1000" spc="-1" strike="noStrike">
              <a:solidFill>
                <a:srgbClr val="000000"/>
              </a:solidFill>
              <a:latin typeface="Arial"/>
            </a:defRPr>
          </a:pPr>
        </a:p>
      </c:txPr>
    </c:legend>
    <c:plotVisOnly val="1"/>
  </c:chart>
  <c:spPr>
    <a:noFill/>
    <a:ln w="0">
      <a:noFill/>
    </a:ln>
  </c:spPr>
</c:chartSpace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CB9418-FF8F-43A5-8B61-21BE851D7EE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C039C6-142E-47C4-92BB-7827BE04660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D2F657-E94A-4D7B-96F5-64772D70B0D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0D5F21-ED1A-4C1F-9A47-7B741C92247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48EDC74-34B3-4274-BC57-3FFFE467FB6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EBFB354-A2BF-4ABA-B454-07A66C9C8EA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CB4F526-0A75-4A23-9564-E2DB1D8EF39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717D4C2-ABDB-4A38-A3E8-419F34D174E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AF9541D-E258-44FE-B0BC-5C443AFBD6C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74160"/>
            <a:ext cx="9071280" cy="579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0FD6A3A-F893-45B3-B9FB-2DDCDF624D6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2ED0073-506A-42C0-9EAD-CEFF71CA0BF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6062E9-F0C4-48F3-9F9D-1CCD21FB05E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EA09080-C767-4612-A91C-550D4C83BE6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5B04456-4474-41EE-8F94-D335FF7EAB0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4FFD99A-5DE2-44B5-A5A5-404EE1E6FF7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FBBB70A-6F0E-41A3-B82D-6790148546B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C88BA6C-A048-45DA-A5FC-DB8E0A4C815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E1D2D2-04A1-4BFC-B917-34C0D1BC431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1A4523C-767A-4EB3-A186-5E0C9602295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C1AD27-FE20-49DC-9337-68C1DEA210C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74160"/>
            <a:ext cx="9071280" cy="5795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1A0487C-383D-435E-BC69-843C9EE7274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79E428-5422-478E-BE4B-12F0D10C5E0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834D45E-AC66-477C-9CEA-E4DB2930BA5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3A2C83-516D-4B95-BA01-FA18C5D1669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4201E23-78BF-42CA-AAB7-06944E2FDB32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8B0804C-5799-4B44-A50C-171CEDA6DADC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www.miit.ru/news/183897" TargetMode="External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chart" Target="../charts/chart21.xml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chart" Target="../charts/chart22.xml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chart" Target="../charts/chart23.xml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chart" Target="../charts/chart24.xml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" descr=""/>
          <p:cNvPicPr/>
          <p:nvPr/>
        </p:nvPicPr>
        <p:blipFill>
          <a:blip r:embed="rId1"/>
          <a:stretch/>
        </p:blipFill>
        <p:spPr>
          <a:xfrm>
            <a:off x="0" y="-95400"/>
            <a:ext cx="10079640" cy="57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ru-RU" sz="1400" spc="-1" strike="noStrike">
                <a:solidFill>
                  <a:srgbClr val="000000"/>
                </a:solidFill>
                <a:latin typeface="Arial"/>
              </a:rPr>
              <a:t>Источники:</a:t>
            </a:r>
            <a:br>
              <a:rPr sz="1400"/>
            </a:br>
            <a:r>
              <a:rPr b="1" lang="ru-RU" sz="1400" spc="-1" strike="noStrike">
                <a:solidFill>
                  <a:srgbClr val="000000"/>
                </a:solidFill>
                <a:latin typeface="Arial"/>
              </a:rPr>
              <a:t>1) </a:t>
            </a:r>
            <a:r>
              <a:rPr b="1" lang="ru-RU" sz="1400" spc="-1" strike="noStrike">
                <a:solidFill>
                  <a:srgbClr val="000000"/>
                </a:solidFill>
                <a:latin typeface="Arial"/>
                <a:hlinkClick r:id="rId1"/>
              </a:rPr>
              <a:t>https://www.miit.ru/news/183897</a:t>
            </a:r>
            <a:br>
              <a:rPr sz="1400"/>
            </a:br>
            <a:r>
              <a:rPr b="1" lang="ru-RU" sz="1400" spc="-1" strike="noStrike">
                <a:solidFill>
                  <a:srgbClr val="000000"/>
                </a:solidFill>
                <a:latin typeface="Arial"/>
              </a:rPr>
              <a:t>2) https://wciom.ru/analytical-reviews/analiticheskii-obzor/den-bez-avtomobilja-2022</a:t>
            </a:r>
            <a:endParaRPr b="1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68720" y="-615240"/>
            <a:ext cx="9071280" cy="1875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Готовность россиян готовность россиян пересаживаться на общественный транспорт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84" name=""/>
          <p:cNvGraphicFramePr/>
          <p:nvPr/>
        </p:nvGraphicFramePr>
        <p:xfrm>
          <a:off x="468720" y="1572120"/>
          <a:ext cx="9071280" cy="3287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Сколько времени россияне проводят в пробках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88" name=""/>
          <p:cNvGraphicFramePr/>
          <p:nvPr/>
        </p:nvGraphicFramePr>
        <p:xfrm>
          <a:off x="504000" y="1326600"/>
          <a:ext cx="9071280" cy="3287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12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Liberation Serif;Times New Roman"/>
                <a:ea typeface="DejaVu Sans"/>
              </a:rPr>
              <a:t>Основными причинами пробок респонденты назвали: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90" name=""/>
          <p:cNvGraphicFramePr/>
          <p:nvPr/>
        </p:nvGraphicFramePr>
        <p:xfrm>
          <a:off x="360000" y="1440000"/>
          <a:ext cx="9071280" cy="3287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40000" y="-75240"/>
            <a:ext cx="9071280" cy="1875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Готовность россиян отказаться или ограничить использование личных автомобилей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94" name=""/>
          <p:cNvGraphicFramePr/>
          <p:nvPr/>
        </p:nvGraphicFramePr>
        <p:xfrm>
          <a:off x="493200" y="1980000"/>
          <a:ext cx="9065520" cy="328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2023-09-27T17:36:53Z</dcterms:created>
  <dc:creator/>
  <dc:description/>
  <dc:language>ru-RU</dc:language>
  <cp:lastModifiedBy/>
  <dcterms:modified xsi:type="dcterms:W3CDTF">2023-10-05T09:17:34Z</dcterms:modified>
  <cp:revision>7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